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C16A07-4607-4504-ABEC-02DB5AA1015E}" type="datetimeFigureOut">
              <a:rPr lang="en-US" smtClean="0"/>
              <a:pPr/>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AA6DB-21D7-4BDF-A763-C755439B4C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C16A07-4607-4504-ABEC-02DB5AA1015E}" type="datetimeFigureOut">
              <a:rPr lang="en-US" smtClean="0"/>
              <a:pPr/>
              <a:t>12/12/2019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8AA6DB-21D7-4BDF-A763-C755439B4C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990850"/>
          </a:xfrm>
        </p:spPr>
        <p:txBody>
          <a:bodyPr>
            <a:normAutofit/>
          </a:bodyPr>
          <a:lstStyle/>
          <a:p>
            <a:r>
              <a:rPr lang="en-US" sz="3200" b="1" dirty="0">
                <a:latin typeface="Times New Roman" pitchFamily="18" charset="0"/>
                <a:cs typeface="Times New Roman" pitchFamily="18" charset="0"/>
              </a:rPr>
              <a:t>THE ROLE OF THE SCHOOL AS A SOCIALIZING </a:t>
            </a:r>
            <a:r>
              <a:rPr lang="en-US" sz="3200" b="1" dirty="0" smtClean="0">
                <a:latin typeface="Times New Roman" pitchFamily="18" charset="0"/>
                <a:cs typeface="Times New Roman" pitchFamily="18" charset="0"/>
              </a:rPr>
              <a:t>AGENT</a:t>
            </a:r>
            <a:r>
              <a:rPr lang="en-US" sz="3200" b="1" smtClean="0">
                <a:latin typeface="Times New Roman" pitchFamily="18" charset="0"/>
                <a:cs typeface="Times New Roman" pitchFamily="18" charset="0"/>
              </a:rPr>
              <a:t/>
            </a:r>
            <a:br>
              <a:rPr lang="en-US" sz="3200" b="1"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10/09/2018</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a:bodyPr>
          <a:lstStyle/>
          <a:p>
            <a:r>
              <a:rPr lang="en-US" sz="2800" b="1" dirty="0" smtClean="0">
                <a:solidFill>
                  <a:schemeClr val="tx1"/>
                </a:solidFill>
                <a:latin typeface="Times New Roman" pitchFamily="18" charset="0"/>
                <a:cs typeface="Times New Roman" pitchFamily="18" charset="0"/>
              </a:rPr>
              <a:t>Mr. </a:t>
            </a:r>
            <a:r>
              <a:rPr lang="en-US" sz="2800" b="1" dirty="0" err="1" smtClean="0">
                <a:solidFill>
                  <a:schemeClr val="tx1"/>
                </a:solidFill>
                <a:latin typeface="Times New Roman" pitchFamily="18" charset="0"/>
                <a:cs typeface="Times New Roman" pitchFamily="18" charset="0"/>
              </a:rPr>
              <a:t>Kishore</a:t>
            </a:r>
            <a:r>
              <a:rPr lang="en-US" sz="2800" b="1" dirty="0" smtClean="0">
                <a:solidFill>
                  <a:schemeClr val="tx1"/>
                </a:solidFill>
                <a:latin typeface="Times New Roman" pitchFamily="18" charset="0"/>
                <a:cs typeface="Times New Roman" pitchFamily="18" charset="0"/>
              </a:rPr>
              <a:t> Kumar Biswal</a:t>
            </a:r>
          </a:p>
          <a:p>
            <a:r>
              <a:rPr lang="en-US" sz="2800" b="1" dirty="0" smtClean="0">
                <a:solidFill>
                  <a:schemeClr val="tx1"/>
                </a:solidFill>
                <a:latin typeface="Times New Roman" pitchFamily="18" charset="0"/>
                <a:cs typeface="Times New Roman" pitchFamily="18" charset="0"/>
              </a:rPr>
              <a:t>Associate Professor</a:t>
            </a:r>
          </a:p>
          <a:p>
            <a:r>
              <a:rPr lang="en-US" sz="2800" b="1" dirty="0" err="1" smtClean="0">
                <a:solidFill>
                  <a:schemeClr val="tx1"/>
                </a:solidFill>
                <a:latin typeface="Times New Roman" pitchFamily="18" charset="0"/>
                <a:cs typeface="Times New Roman" pitchFamily="18" charset="0"/>
              </a:rPr>
              <a:t>Harkamaya</a:t>
            </a:r>
            <a:r>
              <a:rPr lang="en-US" sz="2800" b="1" dirty="0" smtClean="0">
                <a:solidFill>
                  <a:schemeClr val="tx1"/>
                </a:solidFill>
                <a:latin typeface="Times New Roman" pitchFamily="18" charset="0"/>
                <a:cs typeface="Times New Roman" pitchFamily="18" charset="0"/>
              </a:rPr>
              <a:t> College Of Education</a:t>
            </a:r>
            <a:endParaRPr lang="en-US" sz="2800" b="1"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dirty="0" smtClean="0">
                <a:latin typeface="Times New Roman" pitchFamily="18" charset="0"/>
                <a:cs typeface="Times New Roman" pitchFamily="18" charset="0"/>
              </a:rPr>
              <a:t>Introduction:</a:t>
            </a:r>
            <a:endParaRPr lang="en-US" sz="1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1600" dirty="0">
                <a:latin typeface="Times New Roman" pitchFamily="18" charset="0"/>
                <a:cs typeface="Times New Roman" pitchFamily="18" charset="0"/>
              </a:rPr>
              <a:t>The school is an artificial institution set up for the purpose of socialization and cultural transmission. The school can be regarded as a formally constituted community as opposed to mutual communities</a:t>
            </a:r>
            <a:r>
              <a:rPr lang="en-US" sz="1600" dirty="0" smtClean="0">
                <a:latin typeface="Times New Roman" pitchFamily="18" charset="0"/>
                <a:cs typeface="Times New Roman" pitchFamily="18" charset="0"/>
              </a:rPr>
              <a:t>.</a:t>
            </a:r>
            <a:r>
              <a:rPr lang="en-US" sz="1600" dirty="0">
                <a:latin typeface="Times New Roman" pitchFamily="18" charset="0"/>
                <a:cs typeface="Times New Roman" pitchFamily="18" charset="0"/>
              </a:rPr>
              <a:t> </a:t>
            </a:r>
          </a:p>
          <a:p>
            <a:pPr algn="just"/>
            <a:r>
              <a:rPr lang="en-US" sz="1600" dirty="0">
                <a:latin typeface="Times New Roman" pitchFamily="18" charset="0"/>
                <a:cs typeface="Times New Roman" pitchFamily="18" charset="0"/>
              </a:rPr>
              <a:t>Among the most important agencies of socialization is the school; i.e. other than the home the school is the other important institution in which socialization takes place. Schooling has been defined by Biddle as “the appearance of organized instructional activity in which the position of the teaches is differentiated from other positions in the system and given the explicit task of socializing neophytes</a:t>
            </a:r>
            <a:r>
              <a:rPr lang="en-US" sz="1600" dirty="0" smtClean="0">
                <a:latin typeface="Times New Roman" pitchFamily="18" charset="0"/>
                <a:cs typeface="Times New Roman" pitchFamily="18" charset="0"/>
              </a:rPr>
              <a:t>”,</a:t>
            </a:r>
          </a:p>
          <a:p>
            <a:pPr algn="just"/>
            <a:endParaRPr lang="en-US" sz="1600" dirty="0">
              <a:latin typeface="Times New Roman" pitchFamily="18" charset="0"/>
              <a:cs typeface="Times New Roman" pitchFamily="18" charset="0"/>
            </a:endParaRPr>
          </a:p>
          <a:p>
            <a:pPr lvl="0" algn="just">
              <a:buNone/>
            </a:pPr>
            <a:r>
              <a:rPr lang="en-US" sz="1600" b="1" dirty="0" smtClean="0">
                <a:latin typeface="Times New Roman" pitchFamily="18" charset="0"/>
                <a:cs typeface="Times New Roman" pitchFamily="18" charset="0"/>
              </a:rPr>
              <a:t>Through the curriculum: </a:t>
            </a:r>
          </a:p>
          <a:p>
            <a:pPr lvl="0" algn="just"/>
            <a:r>
              <a:rPr lang="en-US" sz="1600" dirty="0" smtClean="0">
                <a:latin typeface="Times New Roman" pitchFamily="18" charset="0"/>
                <a:cs typeface="Times New Roman" pitchFamily="18" charset="0"/>
              </a:rPr>
              <a:t>The school in a formal way provides the child with….</a:t>
            </a:r>
          </a:p>
          <a:p>
            <a:pPr algn="just"/>
            <a:r>
              <a:rPr lang="en-US" sz="1600" dirty="0" smtClean="0">
                <a:latin typeface="Times New Roman" pitchFamily="18" charset="0"/>
                <a:cs typeface="Times New Roman" pitchFamily="18" charset="0"/>
              </a:rPr>
              <a:t>Knowledge of basic intellectual skills such as reading, writing, verbal expression, textual knowledge, quantitative and other cognitive abilities,</a:t>
            </a:r>
          </a:p>
          <a:p>
            <a:pPr algn="just"/>
            <a:r>
              <a:rPr lang="en-US" sz="1600" dirty="0" smtClean="0">
                <a:latin typeface="Times New Roman" pitchFamily="18" charset="0"/>
                <a:cs typeface="Times New Roman" pitchFamily="18" charset="0"/>
              </a:rPr>
              <a:t>Transmits rich cultural heritage from one generation to another</a:t>
            </a:r>
            <a:endParaRPr lang="en-US" sz="1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p:txBody>
          <a:bodyPr>
            <a:normAutofit/>
          </a:bodyPr>
          <a:lstStyle/>
          <a:p>
            <a:pPr lvl="0" algn="just">
              <a:buNone/>
            </a:pPr>
            <a:r>
              <a:rPr lang="en-US" sz="1600" b="1" dirty="0" smtClean="0">
                <a:latin typeface="Times New Roman" pitchFamily="18" charset="0"/>
                <a:cs typeface="Times New Roman" pitchFamily="18" charset="0"/>
              </a:rPr>
              <a:t>Educational systems:</a:t>
            </a:r>
          </a:p>
          <a:p>
            <a:pPr lvl="0" algn="just">
              <a:buNone/>
            </a:pPr>
            <a:r>
              <a:rPr lang="en-US" sz="1600"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Socialize </a:t>
            </a:r>
            <a:r>
              <a:rPr lang="en-US" sz="1600" dirty="0">
                <a:latin typeface="Times New Roman" pitchFamily="18" charset="0"/>
                <a:cs typeface="Times New Roman" pitchFamily="18" charset="0"/>
              </a:rPr>
              <a:t>students to become members of society, to play meaningful roles in the complex </a:t>
            </a:r>
            <a:r>
              <a:rPr lang="en-US" sz="1600" dirty="0" smtClean="0">
                <a:latin typeface="Times New Roman" pitchFamily="18" charset="0"/>
                <a:cs typeface="Times New Roman" pitchFamily="18" charset="0"/>
              </a:rPr>
              <a:t>  network </a:t>
            </a:r>
            <a:r>
              <a:rPr lang="en-US" sz="1600" dirty="0">
                <a:latin typeface="Times New Roman" pitchFamily="18" charset="0"/>
                <a:cs typeface="Times New Roman" pitchFamily="18" charset="0"/>
              </a:rPr>
              <a:t>of independent positions.</a:t>
            </a:r>
          </a:p>
          <a:p>
            <a:pPr lvl="0" algn="just">
              <a:buNone/>
            </a:pPr>
            <a:r>
              <a:rPr lang="en-US" sz="1600" dirty="0" smtClean="0">
                <a:latin typeface="Times New Roman" pitchFamily="18" charset="0"/>
                <a:cs typeface="Times New Roman" pitchFamily="18" charset="0"/>
              </a:rPr>
              <a:t>       It </a:t>
            </a:r>
            <a:r>
              <a:rPr lang="en-US" sz="1600" dirty="0">
                <a:latin typeface="Times New Roman" pitchFamily="18" charset="0"/>
                <a:cs typeface="Times New Roman" pitchFamily="18" charset="0"/>
              </a:rPr>
              <a:t>helps in shaping values and attitudes to the needs of the contemporary society</a:t>
            </a:r>
            <a:r>
              <a:rPr lang="en-US" sz="1600" dirty="0" smtClean="0">
                <a:latin typeface="Times New Roman" pitchFamily="18" charset="0"/>
                <a:cs typeface="Times New Roman" pitchFamily="18" charset="0"/>
              </a:rPr>
              <a:t>.</a:t>
            </a:r>
            <a:br>
              <a:rPr lang="en-US" sz="1600" dirty="0" smtClean="0">
                <a:latin typeface="Times New Roman" pitchFamily="18" charset="0"/>
                <a:cs typeface="Times New Roman" pitchFamily="18" charset="0"/>
              </a:rPr>
            </a:br>
            <a:endParaRPr lang="en-US" sz="1600" dirty="0">
              <a:latin typeface="Times New Roman" pitchFamily="18" charset="0"/>
              <a:cs typeface="Times New Roman" pitchFamily="18" charset="0"/>
            </a:endParaRPr>
          </a:p>
          <a:p>
            <a:pPr lvl="0" algn="just">
              <a:buNone/>
            </a:pP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      Educational </a:t>
            </a:r>
            <a:r>
              <a:rPr lang="en-US" sz="1600" dirty="0" smtClean="0">
                <a:latin typeface="Times New Roman" pitchFamily="18" charset="0"/>
                <a:cs typeface="Times New Roman" pitchFamily="18" charset="0"/>
              </a:rPr>
              <a:t>systems socialize students to become members of society, to play meaningful roles in the complex network of independent positions.</a:t>
            </a:r>
          </a:p>
          <a:p>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95</Words>
  <Application>Microsoft Office PowerPoint</Application>
  <PresentationFormat>On-screen Show (4:3)</PresentationFormat>
  <Paragraphs>16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THE ROLE OF THE SCHOOL AS A SOCIALIZING AGENT  10/09/2018</vt:lpstr>
      <vt:lpstr>Introduction:</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THE SCHOOL AS A SOCIALIZING AGENT (B.Ed.) 10/09/2018</dc:title>
  <dc:creator>Oltuser</dc:creator>
  <cp:lastModifiedBy>Oltuser</cp:lastModifiedBy>
  <cp:revision>13</cp:revision>
  <dcterms:created xsi:type="dcterms:W3CDTF">2019-12-10T05:42:00Z</dcterms:created>
  <dcterms:modified xsi:type="dcterms:W3CDTF">2019-12-12T13:45:13Z</dcterms:modified>
</cp:coreProperties>
</file>